
<file path=[Content_Types].xml><?xml version="1.0" encoding="utf-8"?>
<Types xmlns="http://schemas.openxmlformats.org/package/2006/content-types"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7"/>
  </p:notesMasterIdLst>
  <p:handoutMasterIdLst>
    <p:handoutMasterId r:id="rId8"/>
  </p:handoutMasterIdLst>
  <p:sldIdLst>
    <p:sldId id="303" r:id="rId2"/>
    <p:sldId id="497" r:id="rId3"/>
    <p:sldId id="494" r:id="rId4"/>
    <p:sldId id="496" r:id="rId5"/>
    <p:sldId id="499" r:id="rId6"/>
  </p:sldIdLst>
  <p:sldSz cx="9144000" cy="5143500" type="screen16x9"/>
  <p:notesSz cx="9144000" cy="6858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lanchard, Jeremiah J" initials="BJJ" lastIdx="1" clrIdx="0">
    <p:extLst>
      <p:ext uri="{19B8F6BF-5375-455C-9EA6-DF929625EA0E}">
        <p15:presenceInfo xmlns:p15="http://schemas.microsoft.com/office/powerpoint/2012/main" userId="Blanchard, Jeremiah J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4" frameSlides="1"/>
  <p:clrMru>
    <a:srgbClr val="FF00FF"/>
    <a:srgbClr val="00FF00"/>
    <a:srgbClr val="00FFFF"/>
    <a:srgbClr val="00CC00"/>
    <a:srgbClr val="404040"/>
    <a:srgbClr val="000000"/>
    <a:srgbClr val="006600"/>
    <a:srgbClr val="568ABA"/>
    <a:srgbClr val="CBD0DE"/>
    <a:srgbClr val="CC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9" autoAdjust="0"/>
    <p:restoredTop sz="73102" autoAdjust="0"/>
  </p:normalViewPr>
  <p:slideViewPr>
    <p:cSldViewPr snapToGrid="0" snapToObjects="1">
      <p:cViewPr varScale="1">
        <p:scale>
          <a:sx n="59" d="100"/>
          <a:sy n="59" d="100"/>
        </p:scale>
        <p:origin x="1409" y="3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4212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Rockwel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EAC6E28A-33A3-DB4F-9F93-D3B0C6596826}" type="datetimeFigureOut">
              <a:rPr lang="en-US"/>
              <a:pPr>
                <a:defRPr/>
              </a:pPr>
              <a:t>2023-06-19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Rockwel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DC965ECB-F284-854D-818F-5BC971CC7BF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4497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</a:defRPr>
            </a:lvl1pPr>
          </a:lstStyle>
          <a:p>
            <a:pPr>
              <a:defRPr/>
            </a:pPr>
            <a:fld id="{0F85DB7A-A5FF-C04A-A4AA-98B39292EA77}" type="datetimeFigureOut">
              <a:rPr lang="en-US"/>
              <a:pPr>
                <a:defRPr/>
              </a:pPr>
              <a:t>2023-06-19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</a:defRPr>
            </a:lvl1pPr>
          </a:lstStyle>
          <a:p>
            <a:pPr>
              <a:defRPr/>
            </a:pPr>
            <a:fld id="{1A60B8F3-4DE0-044E-A0D2-83BDE6C791D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6498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 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A60B8F3-4DE0-044E-A0D2-83BDE6C791D5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9107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18 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A60B8F3-4DE0-044E-A0D2-83BDE6C791D5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3166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13.5 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A60B8F3-4DE0-044E-A0D2-83BDE6C791D5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5342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7.5 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A60B8F3-4DE0-044E-A0D2-83BDE6C791D5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5330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5.5 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A60B8F3-4DE0-044E-A0D2-83BDE6C791D5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6236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762"/>
            <a:ext cx="9141291" cy="5141976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871298" y="1676188"/>
            <a:ext cx="8272702" cy="1334281"/>
          </a:xfrm>
        </p:spPr>
        <p:txBody>
          <a:bodyPr/>
          <a:lstStyle>
            <a:lvl1pPr algn="l">
              <a:lnSpc>
                <a:spcPct val="8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br>
              <a:rPr lang="en-US" dirty="0"/>
            </a:br>
            <a:r>
              <a:rPr lang="en-US" dirty="0"/>
              <a:t>With Two Lines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71299" y="3095756"/>
            <a:ext cx="8681355" cy="581025"/>
          </a:xfrm>
        </p:spPr>
        <p:txBody>
          <a:bodyPr rtlCol="0">
            <a:noAutofit/>
          </a:bodyPr>
          <a:lstStyle>
            <a:lvl1pPr marL="0" indent="0" algn="l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j-ea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Presentation Subtitle</a:t>
            </a:r>
          </a:p>
        </p:txBody>
      </p:sp>
    </p:spTree>
    <p:extLst>
      <p:ext uri="{BB962C8B-B14F-4D97-AF65-F5344CB8AC3E}">
        <p14:creationId xmlns:p14="http://schemas.microsoft.com/office/powerpoint/2010/main" val="12767222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762"/>
            <a:ext cx="9141291" cy="5141976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786685" y="1042513"/>
            <a:ext cx="21704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dirty="0">
                <a:solidFill>
                  <a:schemeClr val="bg1"/>
                </a:solidFill>
                <a:latin typeface="Cambria"/>
                <a:cs typeface="Cambria"/>
              </a:rPr>
              <a:t>DEPARTMENT OR UNIT NAME.</a:t>
            </a:r>
            <a:r>
              <a:rPr lang="en-US" sz="1200" b="0" i="0" baseline="0" dirty="0">
                <a:solidFill>
                  <a:schemeClr val="bg1"/>
                </a:solidFill>
                <a:latin typeface="Cambria"/>
                <a:cs typeface="Cambria"/>
              </a:rPr>
              <a:t> DELETE FROM MASTER SLIDE IF N/A</a:t>
            </a:r>
            <a:endParaRPr lang="en-US" sz="1200" b="0" i="0" dirty="0">
              <a:solidFill>
                <a:schemeClr val="bg1"/>
              </a:solidFill>
              <a:latin typeface="Cambria"/>
              <a:cs typeface="Cambria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871298" y="2140561"/>
            <a:ext cx="8272702" cy="1334281"/>
          </a:xfrm>
        </p:spPr>
        <p:txBody>
          <a:bodyPr/>
          <a:lstStyle>
            <a:lvl1pPr algn="l">
              <a:lnSpc>
                <a:spcPct val="8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br>
              <a:rPr lang="en-US" dirty="0"/>
            </a:br>
            <a:r>
              <a:rPr lang="en-US" dirty="0"/>
              <a:t>With Two Lines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71299" y="3560129"/>
            <a:ext cx="8681355" cy="581025"/>
          </a:xfrm>
        </p:spPr>
        <p:txBody>
          <a:bodyPr rtlCol="0">
            <a:noAutofit/>
          </a:bodyPr>
          <a:lstStyle>
            <a:lvl1pPr marL="0" indent="0" algn="l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j-ea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Presentation Subtitle</a:t>
            </a:r>
          </a:p>
        </p:txBody>
      </p:sp>
    </p:spTree>
    <p:extLst>
      <p:ext uri="{BB962C8B-B14F-4D97-AF65-F5344CB8AC3E}">
        <p14:creationId xmlns:p14="http://schemas.microsoft.com/office/powerpoint/2010/main" val="28494261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>
            <a:spLocks noGrp="1"/>
          </p:cNvSpPr>
          <p:nvPr>
            <p:ph type="title"/>
          </p:nvPr>
        </p:nvSpPr>
        <p:spPr bwMode="auto">
          <a:xfrm>
            <a:off x="289956" y="893853"/>
            <a:ext cx="8574644" cy="837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251538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275601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idx="1"/>
          </p:nvPr>
        </p:nvSpPr>
        <p:spPr bwMode="auto">
          <a:xfrm>
            <a:off x="692150" y="1475176"/>
            <a:ext cx="7734300" cy="32555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Placeholder 1"/>
          <p:cNvSpPr>
            <a:spLocks noGrp="1"/>
          </p:cNvSpPr>
          <p:nvPr>
            <p:ph type="title"/>
          </p:nvPr>
        </p:nvSpPr>
        <p:spPr bwMode="auto">
          <a:xfrm>
            <a:off x="289956" y="620803"/>
            <a:ext cx="8564088" cy="837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3B4BD7A-95A1-4B44-AF40-6512C5E8CA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49262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935F6298-3495-4A05-8EAC-0E99A861C3D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2785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2150" y="1869547"/>
            <a:ext cx="7727950" cy="2810403"/>
          </a:xfrm>
        </p:spPr>
        <p:txBody>
          <a:bodyPr>
            <a:normAutofit/>
          </a:bodyPr>
          <a:lstStyle>
            <a:lvl1pPr>
              <a:defRPr sz="1800">
                <a:latin typeface="Cambria"/>
                <a:cs typeface="Cambria"/>
              </a:defRPr>
            </a:lvl1pPr>
            <a:lvl2pPr>
              <a:defRPr sz="1800">
                <a:latin typeface="Cambria"/>
                <a:cs typeface="Cambria"/>
              </a:defRPr>
            </a:lvl2pPr>
            <a:lvl3pPr>
              <a:defRPr sz="1800">
                <a:latin typeface="Cambria"/>
                <a:cs typeface="Cambria"/>
              </a:defRPr>
            </a:lvl3pPr>
            <a:lvl4pPr>
              <a:defRPr sz="1800">
                <a:latin typeface="Cambria"/>
                <a:cs typeface="Cambria"/>
              </a:defRPr>
            </a:lvl4pPr>
            <a:lvl5pPr>
              <a:defRPr sz="1800">
                <a:latin typeface="Cambria"/>
                <a:cs typeface="Cambria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0"/>
          </p:nvPr>
        </p:nvSpPr>
        <p:spPr>
          <a:xfrm>
            <a:off x="293821" y="1227240"/>
            <a:ext cx="8556357" cy="581025"/>
          </a:xfrm>
        </p:spPr>
        <p:txBody>
          <a:bodyPr rtlCol="0">
            <a:noAutofit/>
          </a:bodyPr>
          <a:lstStyle>
            <a:lvl1pPr marL="0" indent="0" algn="ctr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Arial"/>
                <a:ea typeface="+mj-ea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itle Placeholder 1"/>
          <p:cNvSpPr>
            <a:spLocks noGrp="1"/>
          </p:cNvSpPr>
          <p:nvPr>
            <p:ph type="title"/>
          </p:nvPr>
        </p:nvSpPr>
        <p:spPr bwMode="auto">
          <a:xfrm>
            <a:off x="289955" y="620803"/>
            <a:ext cx="8560223" cy="837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3CA7A9-87DA-49F1-BB22-886C168458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49262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935F6298-3495-4A05-8EAC-0E99A861C3D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85732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3871" y="2310792"/>
            <a:ext cx="3657600" cy="2268251"/>
          </a:xfrm>
        </p:spPr>
        <p:txBody>
          <a:bodyPr>
            <a:normAutofit/>
          </a:bodyPr>
          <a:lstStyle>
            <a:lvl1pPr>
              <a:defRPr sz="1800">
                <a:latin typeface="Cambria"/>
                <a:cs typeface="Cambria"/>
              </a:defRPr>
            </a:lvl1pPr>
            <a:lvl2pPr>
              <a:defRPr sz="1800">
                <a:latin typeface="Cambria"/>
                <a:cs typeface="Cambria"/>
              </a:defRPr>
            </a:lvl2pPr>
            <a:lvl3pPr>
              <a:defRPr sz="1800">
                <a:latin typeface="Cambria"/>
                <a:cs typeface="Cambria"/>
              </a:defRPr>
            </a:lvl3pPr>
            <a:lvl4pPr>
              <a:defRPr sz="1800">
                <a:latin typeface="Cambria"/>
                <a:cs typeface="Cambria"/>
              </a:defRPr>
            </a:lvl4pPr>
            <a:lvl5pPr>
              <a:defRPr sz="1800">
                <a:latin typeface="Cambria"/>
                <a:cs typeface="Cambria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61308" y="2310792"/>
            <a:ext cx="3657600" cy="2268251"/>
          </a:xfrm>
        </p:spPr>
        <p:txBody>
          <a:bodyPr>
            <a:normAutofit/>
          </a:bodyPr>
          <a:lstStyle>
            <a:lvl1pPr>
              <a:defRPr sz="1800" b="0" i="0">
                <a:latin typeface="Cambria"/>
                <a:cs typeface="Cambria"/>
              </a:defRPr>
            </a:lvl1pPr>
            <a:lvl2pPr>
              <a:defRPr sz="1800">
                <a:latin typeface="Cambria"/>
                <a:cs typeface="Cambria"/>
              </a:defRPr>
            </a:lvl2pPr>
            <a:lvl3pPr>
              <a:defRPr sz="1800">
                <a:latin typeface="Cambria"/>
                <a:cs typeface="Cambria"/>
              </a:defRPr>
            </a:lvl3pPr>
            <a:lvl4pPr>
              <a:defRPr sz="1800">
                <a:latin typeface="Cambria"/>
                <a:cs typeface="Cambria"/>
              </a:defRPr>
            </a:lvl4pPr>
            <a:lvl5pPr>
              <a:defRPr sz="1800">
                <a:latin typeface="Cambria"/>
                <a:cs typeface="Cambria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3871" y="2028404"/>
            <a:ext cx="3657600" cy="242047"/>
          </a:xfrm>
          <a:prstGeom prst="rect">
            <a:avLst/>
          </a:prstGeom>
          <a:solidFill>
            <a:schemeClr val="accent3"/>
          </a:solidFill>
        </p:spPr>
        <p:txBody>
          <a:bodyPr tIns="0" bIns="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600" b="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61308" y="2028404"/>
            <a:ext cx="3657600" cy="242047"/>
          </a:xfrm>
          <a:prstGeom prst="rect">
            <a:avLst/>
          </a:prstGeom>
          <a:solidFill>
            <a:schemeClr val="accent3"/>
          </a:solidFill>
        </p:spPr>
        <p:txBody>
          <a:bodyPr tIns="0" bIns="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600" b="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0"/>
          </p:nvPr>
        </p:nvSpPr>
        <p:spPr>
          <a:xfrm>
            <a:off x="293821" y="1227240"/>
            <a:ext cx="8556357" cy="581025"/>
          </a:xfrm>
        </p:spPr>
        <p:txBody>
          <a:bodyPr rtlCol="0">
            <a:noAutofit/>
          </a:bodyPr>
          <a:lstStyle>
            <a:lvl1pPr marL="0" indent="0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Arial"/>
                <a:ea typeface="+mj-ea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 bwMode="auto">
          <a:xfrm>
            <a:off x="289955" y="620803"/>
            <a:ext cx="8560223" cy="837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0038F20-CC9D-405A-AFBF-E8F86C9F514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049262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935F6298-3495-4A05-8EAC-0E99A861C3D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8111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762"/>
            <a:ext cx="9141291" cy="51419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B1300D9-494A-0247-AA2A-551E518BA0A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2709" y="1524"/>
            <a:ext cx="9141290" cy="5141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779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10"/>
          <a:srcRect t="-5" b="85"/>
          <a:stretch/>
        </p:blipFill>
        <p:spPr>
          <a:xfrm>
            <a:off x="0" y="0"/>
            <a:ext cx="9144000" cy="5138928"/>
          </a:xfrm>
          <a:prstGeom prst="rect">
            <a:avLst/>
          </a:prstGeom>
        </p:spPr>
      </p:pic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289956" y="893853"/>
            <a:ext cx="7556500" cy="837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289956" y="1722826"/>
            <a:ext cx="7556500" cy="31087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D8625F-7634-4AF9-A34D-3493E8C020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5F6298-3495-4A05-8EAC-0E99A861C3DA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87" r:id="rId1"/>
    <p:sldLayoutId id="2147484289" r:id="rId2"/>
    <p:sldLayoutId id="2147484286" r:id="rId3"/>
    <p:sldLayoutId id="2147484285" r:id="rId4"/>
    <p:sldLayoutId id="2147484267" r:id="rId5"/>
    <p:sldLayoutId id="2147484269" r:id="rId6"/>
    <p:sldLayoutId id="2147484270" r:id="rId7"/>
    <p:sldLayoutId id="2147484265" r:id="rId8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b="0" kern="1200">
          <a:solidFill>
            <a:schemeClr val="bg1"/>
          </a:solidFill>
          <a:latin typeface="Arial"/>
          <a:ea typeface="MS PGothic" panose="020B0600070205080204" pitchFamily="34" charset="-128"/>
          <a:cs typeface="Arial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Rockwell" charset="0"/>
          <a:ea typeface="MS PGothic" panose="020B0600070205080204" pitchFamily="34" charset="-128"/>
          <a:cs typeface="MS PGothic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Rockwell" charset="0"/>
          <a:ea typeface="MS PGothic" panose="020B0600070205080204" pitchFamily="34" charset="-128"/>
          <a:cs typeface="MS PGothic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Rockwell" charset="0"/>
          <a:ea typeface="MS PGothic" panose="020B0600070205080204" pitchFamily="34" charset="-128"/>
          <a:cs typeface="MS PGothic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Rockwell" charset="0"/>
          <a:ea typeface="MS PGothic" panose="020B0600070205080204" pitchFamily="34" charset="-128"/>
          <a:cs typeface="MS PGothic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accent2"/>
          </a:solidFill>
          <a:latin typeface="Rockwell" charset="0"/>
          <a:ea typeface="ＭＳ Ｐゴシック" charset="0"/>
          <a:cs typeface="ＭＳ Ｐゴシック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accent2"/>
          </a:solidFill>
          <a:latin typeface="Rockwell" charset="0"/>
          <a:ea typeface="ＭＳ Ｐゴシック" charset="0"/>
          <a:cs typeface="ＭＳ Ｐゴシック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accent2"/>
          </a:solidFill>
          <a:latin typeface="Rockwell" charset="0"/>
          <a:ea typeface="ＭＳ Ｐゴシック" charset="0"/>
          <a:cs typeface="ＭＳ Ｐゴシック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accent2"/>
          </a:solidFill>
          <a:latin typeface="Rockwell" charset="0"/>
          <a:ea typeface="ＭＳ Ｐゴシック" charset="0"/>
          <a:cs typeface="ＭＳ Ｐゴシック" charset="0"/>
        </a:defRPr>
      </a:lvl9pPr>
    </p:titleStyle>
    <p:bodyStyle>
      <a:lvl1pPr marL="228600" indent="-228600" algn="l" rtl="0" eaLnBrk="0" fontAlgn="base" hangingPunct="0">
        <a:spcBef>
          <a:spcPts val="2000"/>
        </a:spcBef>
        <a:spcAft>
          <a:spcPct val="0"/>
        </a:spcAft>
        <a:buClr>
          <a:schemeClr val="accent3">
            <a:lumMod val="60000"/>
            <a:lumOff val="40000"/>
          </a:schemeClr>
        </a:buClr>
        <a:buSzPct val="75000"/>
        <a:buFont typeface="Wingdings" charset="2"/>
        <a:buChar char="n"/>
        <a:defRPr sz="2000" kern="1200">
          <a:solidFill>
            <a:schemeClr val="bg1"/>
          </a:solidFill>
          <a:latin typeface="Cambria"/>
          <a:ea typeface="MS PGothic" panose="020B0600070205080204" pitchFamily="34" charset="-128"/>
          <a:cs typeface="Cambria"/>
        </a:defRPr>
      </a:lvl1pPr>
      <a:lvl2pPr marL="457200" indent="-228600" algn="l" rtl="0" eaLnBrk="0" fontAlgn="base" hangingPunct="0">
        <a:spcBef>
          <a:spcPts val="600"/>
        </a:spcBef>
        <a:spcAft>
          <a:spcPct val="0"/>
        </a:spcAft>
        <a:buClr>
          <a:schemeClr val="accent3"/>
        </a:buClr>
        <a:buSzPct val="75000"/>
        <a:buFont typeface="Wingdings" charset="2"/>
        <a:buChar char="n"/>
        <a:defRPr kern="1200">
          <a:solidFill>
            <a:schemeClr val="bg1"/>
          </a:solidFill>
          <a:latin typeface="Cambria"/>
          <a:ea typeface="MS PGothic" panose="020B0600070205080204" pitchFamily="34" charset="-128"/>
          <a:cs typeface="Cambria"/>
        </a:defRPr>
      </a:lvl2pPr>
      <a:lvl3pPr marL="685800" indent="-228600" algn="l" rtl="0" eaLnBrk="0" fontAlgn="base" hangingPunct="0">
        <a:spcBef>
          <a:spcPts val="600"/>
        </a:spcBef>
        <a:spcAft>
          <a:spcPct val="0"/>
        </a:spcAft>
        <a:buClr>
          <a:schemeClr val="accent3">
            <a:lumMod val="60000"/>
            <a:lumOff val="40000"/>
          </a:schemeClr>
        </a:buClr>
        <a:buSzPct val="75000"/>
        <a:buFont typeface="Wingdings" charset="2"/>
        <a:buChar char="n"/>
        <a:defRPr kern="1200">
          <a:solidFill>
            <a:schemeClr val="bg1"/>
          </a:solidFill>
          <a:latin typeface="Cambria"/>
          <a:ea typeface="MS PGothic" panose="020B0600070205080204" pitchFamily="34" charset="-128"/>
          <a:cs typeface="Cambria"/>
        </a:defRPr>
      </a:lvl3pPr>
      <a:lvl4pPr marL="914400" indent="-228600" algn="l" rtl="0" eaLnBrk="0" fontAlgn="base" hangingPunct="0">
        <a:spcBef>
          <a:spcPts val="600"/>
        </a:spcBef>
        <a:spcAft>
          <a:spcPct val="0"/>
        </a:spcAft>
        <a:buClr>
          <a:schemeClr val="accent3"/>
        </a:buClr>
        <a:buSzPct val="75000"/>
        <a:buFont typeface="Wingdings" charset="2"/>
        <a:buChar char="n"/>
        <a:defRPr kern="1200">
          <a:solidFill>
            <a:schemeClr val="bg1"/>
          </a:solidFill>
          <a:latin typeface="Cambria"/>
          <a:ea typeface="MS PGothic" panose="020B0600070205080204" pitchFamily="34" charset="-128"/>
          <a:cs typeface="Cambria"/>
        </a:defRPr>
      </a:lvl4pPr>
      <a:lvl5pPr marL="1143000" indent="-228600" algn="l" rtl="0" eaLnBrk="0" fontAlgn="base" hangingPunct="0">
        <a:spcBef>
          <a:spcPts val="600"/>
        </a:spcBef>
        <a:spcAft>
          <a:spcPct val="0"/>
        </a:spcAft>
        <a:buClr>
          <a:schemeClr val="accent3">
            <a:lumMod val="60000"/>
            <a:lumOff val="40000"/>
          </a:schemeClr>
        </a:buClr>
        <a:buSzPct val="75000"/>
        <a:buFont typeface="Wingdings" charset="2"/>
        <a:buChar char="n"/>
        <a:defRPr kern="1200">
          <a:solidFill>
            <a:schemeClr val="bg1"/>
          </a:solidFill>
          <a:latin typeface="Cambria"/>
          <a:ea typeface="MS PGothic" panose="020B0600070205080204" pitchFamily="34" charset="-128"/>
          <a:cs typeface="Cambria"/>
        </a:defRPr>
      </a:lvl5pPr>
      <a:lvl6pPr marL="1377950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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1603375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1830388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057400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itchFamily="2" charset="2"/>
        <a:buChar char=""/>
        <a:defRPr lang="en-US" sz="1800" kern="1200" baseline="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71298" y="1603022"/>
            <a:ext cx="8272702" cy="808067"/>
          </a:xfrm>
        </p:spPr>
        <p:txBody>
          <a:bodyPr/>
          <a:lstStyle/>
          <a:p>
            <a:r>
              <a:rPr lang="en-US" sz="4400" dirty="0"/>
              <a:t>Inter-process Communication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>
          <a:xfrm>
            <a:off x="871300" y="2366242"/>
            <a:ext cx="7038666" cy="656892"/>
          </a:xfrm>
        </p:spPr>
        <p:txBody>
          <a:bodyPr/>
          <a:lstStyle/>
          <a:p>
            <a:r>
              <a:rPr lang="en-US" dirty="0"/>
              <a:t>Process dialog and synchronization</a:t>
            </a:r>
          </a:p>
        </p:txBody>
      </p:sp>
    </p:spTree>
    <p:extLst>
      <p:ext uri="{BB962C8B-B14F-4D97-AF65-F5344CB8AC3E}">
        <p14:creationId xmlns:p14="http://schemas.microsoft.com/office/powerpoint/2010/main" val="13441569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320617A-52CB-432B-A8FB-2F124AA7DB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0232" y="1083146"/>
            <a:ext cx="8703535" cy="42199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Pipes can be used for inter-process and inter-thread communication.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82AD04A-21DB-4282-956E-D278634F59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956" y="521882"/>
            <a:ext cx="8564088" cy="614064"/>
          </a:xfrm>
        </p:spPr>
        <p:txBody>
          <a:bodyPr/>
          <a:lstStyle/>
          <a:p>
            <a:r>
              <a:rPr lang="en-US" dirty="0"/>
              <a:t>Pipes &amp; Signals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CFD8BC-68E4-41DB-87ED-81A786B298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5F6298-3495-4A05-8EAC-0E99A861C3DA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E3B03D-8D84-4A22-8F90-26CE4BF29DB9}"/>
              </a:ext>
            </a:extLst>
          </p:cNvPr>
          <p:cNvSpPr txBox="1"/>
          <p:nvPr/>
        </p:nvSpPr>
        <p:spPr>
          <a:xfrm>
            <a:off x="1598725" y="1528739"/>
            <a:ext cx="3120759" cy="2862322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lIns="45720" rIns="45720" rtlCol="0">
            <a:spAutoFit/>
          </a:bodyPr>
          <a:lstStyle/>
          <a:p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import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os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time, signal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pipe_in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pipe_out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=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os.pipe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pid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=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os.fork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()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if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pid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: </a:t>
            </a:r>
            <a:r>
              <a:rPr lang="en-US" sz="1000" dirty="0">
                <a:solidFill>
                  <a:srgbClr val="FF0000"/>
                </a:solidFill>
                <a:latin typeface="Consolas" panose="020B0609020204030204" pitchFamily="49" charset="0"/>
              </a:rPr>
              <a:t># child process gets return of 0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os.close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pipe_in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p_out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=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os.open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pipe_out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"w"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while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(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cmd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:= input(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"&gt;&gt;&gt; 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)) != 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"exit()"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if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len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cmd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 </a:t>
            </a:r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and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cmd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[0] == 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"$"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  exec(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cmd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[1:])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else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 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p_out.write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cmd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+ 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"\n"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 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p_out.flush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 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time.sleep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(.05)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os.kill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pid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signal.SIGTERM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E148E9-5494-4D30-B0DE-DC70A21EFE43}"/>
              </a:ext>
            </a:extLst>
          </p:cNvPr>
          <p:cNvSpPr txBox="1"/>
          <p:nvPr/>
        </p:nvSpPr>
        <p:spPr>
          <a:xfrm>
            <a:off x="4770122" y="2759845"/>
            <a:ext cx="2674864" cy="1631216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lIns="45720" rIns="45720" rtlCol="0">
            <a:spAutoFit/>
          </a:bodyPr>
          <a:lstStyle/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&gt;&gt;&gt; import time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&gt;&gt;&gt;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time.sleep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(30)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&gt;&gt;&gt; print("I R dun with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teh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sleeps")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&gt;&gt;&gt; $print(foo := "🐈")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🐈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&gt;&gt;&gt; $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time.sleep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(30)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I R dun with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teh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sleeps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&gt;&gt;&gt; print(foo)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Traceback (most recent call last):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…</a:t>
            </a:r>
          </a:p>
        </p:txBody>
      </p:sp>
      <p:sp>
        <p:nvSpPr>
          <p:cNvPr id="13" name="Content Placeholder 1">
            <a:extLst>
              <a:ext uri="{FF2B5EF4-FFF2-40B4-BE49-F238E27FC236}">
                <a16:creationId xmlns:a16="http://schemas.microsoft.com/office/drawing/2014/main" id="{D90AF059-DD71-4144-A6D2-2C932BD81FEA}"/>
              </a:ext>
            </a:extLst>
          </p:cNvPr>
          <p:cNvSpPr txBox="1">
            <a:spLocks/>
          </p:cNvSpPr>
          <p:nvPr/>
        </p:nvSpPr>
        <p:spPr bwMode="auto">
          <a:xfrm>
            <a:off x="220231" y="4405424"/>
            <a:ext cx="8703535" cy="421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rtl="0" eaLnBrk="0" fontAlgn="base" hangingPunct="0">
              <a:spcBef>
                <a:spcPts val="20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sz="2000"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1pPr>
            <a:lvl2pPr marL="4572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" charset="2"/>
              <a:buChar char="n"/>
              <a:defRPr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2pPr>
            <a:lvl3pPr marL="6858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3pPr>
            <a:lvl4pPr marL="9144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" charset="2"/>
              <a:buChar char="n"/>
              <a:defRPr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4pPr>
            <a:lvl5pPr marL="11430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buFont typeface="Wingdings" charset="2"/>
              <a:buNone/>
            </a:pPr>
            <a:r>
              <a:rPr lang="en-US" dirty="0"/>
              <a:t>For processes started separately, we can use named pipes (</a:t>
            </a:r>
            <a:r>
              <a:rPr lang="en-US" b="1" dirty="0" err="1">
                <a:solidFill>
                  <a:srgbClr val="FFC000"/>
                </a:solidFill>
              </a:rPr>
              <a:t>os.mkfifo</a:t>
            </a:r>
            <a:r>
              <a:rPr lang="en-US" dirty="0"/>
              <a:t>).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450592E-0610-4DA7-9615-051620464B4F}"/>
              </a:ext>
            </a:extLst>
          </p:cNvPr>
          <p:cNvSpPr txBox="1"/>
          <p:nvPr/>
        </p:nvSpPr>
        <p:spPr>
          <a:xfrm>
            <a:off x="4719484" y="1528739"/>
            <a:ext cx="2725502" cy="1015663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lIns="45720" rIns="45720" rtlCol="0">
            <a:spAutoFit/>
          </a:bodyPr>
          <a:lstStyle/>
          <a:p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else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os.close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pipe_out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p_in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=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os.open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pipe_in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"r"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while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FF00FF"/>
                </a:solidFill>
                <a:latin typeface="Consolas" panose="020B0609020204030204" pitchFamily="49" charset="0"/>
              </a:rPr>
              <a:t>True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exec(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p_in.readline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()))</a:t>
            </a:r>
          </a:p>
        </p:txBody>
      </p:sp>
    </p:spTree>
    <p:extLst>
      <p:ext uri="{BB962C8B-B14F-4D97-AF65-F5344CB8AC3E}">
        <p14:creationId xmlns:p14="http://schemas.microsoft.com/office/powerpoint/2010/main" val="3257250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7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 animBg="1"/>
      <p:bldP spid="1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320617A-52CB-432B-A8FB-2F124AA7DB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0232" y="1083146"/>
            <a:ext cx="8703535" cy="42199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We can use shared memory instead of pipes to communicate.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82AD04A-21DB-4282-956E-D278634F59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956" y="521882"/>
            <a:ext cx="8564088" cy="614064"/>
          </a:xfrm>
        </p:spPr>
        <p:txBody>
          <a:bodyPr/>
          <a:lstStyle/>
          <a:p>
            <a:r>
              <a:rPr lang="en-US" dirty="0"/>
              <a:t>Shared Memory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CFD8BC-68E4-41DB-87ED-81A786B298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5F6298-3495-4A05-8EAC-0E99A861C3DA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E3B03D-8D84-4A22-8F90-26CE4BF29DB9}"/>
              </a:ext>
            </a:extLst>
          </p:cNvPr>
          <p:cNvSpPr txBox="1"/>
          <p:nvPr/>
        </p:nvSpPr>
        <p:spPr>
          <a:xfrm>
            <a:off x="1297858" y="1548426"/>
            <a:ext cx="3120759" cy="2400657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lIns="45720" rIns="45720" rtlCol="0">
            <a:spAutoFit/>
          </a:bodyPr>
          <a:lstStyle/>
          <a:p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import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time</a:t>
            </a:r>
          </a:p>
          <a:p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from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multiprocessing </a:t>
            </a:r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import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Process</a:t>
            </a:r>
          </a:p>
          <a:p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from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multiprocessing.shared_memory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import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*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def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chemeClr val="tx2">
                    <a:lumMod val="25000"/>
                    <a:lumOff val="75000"/>
                  </a:schemeClr>
                </a:solidFill>
                <a:latin typeface="Consolas" panose="020B0609020204030204" pitchFamily="49" charset="0"/>
              </a:rPr>
              <a:t>go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mem_name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mem =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SharedMemory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mem_name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print(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mem.buf.tobytes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().decode())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mem =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SharedMemory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(create=True, size=25)</a:t>
            </a:r>
          </a:p>
          <a:p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mem.buf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[:] =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b</a:t>
            </a:r>
            <a:r>
              <a:rPr lang="en-US" sz="1000" dirty="0" err="1">
                <a:solidFill>
                  <a:srgbClr val="00FF00"/>
                </a:solidFill>
                <a:latin typeface="Consolas" panose="020B0609020204030204" pitchFamily="49" charset="0"/>
              </a:rPr>
              <a:t>"This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 is in shared memory."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proc = Process(target=go,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args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=(mem.name,))</a:t>
            </a:r>
          </a:p>
          <a:p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proc.start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time.sleep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(.05)</a:t>
            </a:r>
          </a:p>
          <a:p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mem.unlink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E148E9-5494-4D30-B0DE-DC70A21EFE43}"/>
              </a:ext>
            </a:extLst>
          </p:cNvPr>
          <p:cNvSpPr txBox="1"/>
          <p:nvPr/>
        </p:nvSpPr>
        <p:spPr>
          <a:xfrm>
            <a:off x="4772577" y="3892843"/>
            <a:ext cx="3120758" cy="40011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lIns="45720" rIns="45720" rtlCol="0">
            <a:spAutoFit/>
          </a:bodyPr>
          <a:lstStyle/>
          <a:p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ShareableList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(['T', 'h', …], name='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psm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…’)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These are definitely some words</a:t>
            </a:r>
          </a:p>
        </p:txBody>
      </p:sp>
      <p:sp>
        <p:nvSpPr>
          <p:cNvPr id="13" name="Content Placeholder 1">
            <a:extLst>
              <a:ext uri="{FF2B5EF4-FFF2-40B4-BE49-F238E27FC236}">
                <a16:creationId xmlns:a16="http://schemas.microsoft.com/office/drawing/2014/main" id="{D90AF059-DD71-4144-A6D2-2C932BD81FEA}"/>
              </a:ext>
            </a:extLst>
          </p:cNvPr>
          <p:cNvSpPr txBox="1">
            <a:spLocks/>
          </p:cNvSpPr>
          <p:nvPr/>
        </p:nvSpPr>
        <p:spPr bwMode="auto">
          <a:xfrm>
            <a:off x="220231" y="4405424"/>
            <a:ext cx="8703535" cy="421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rtl="0" eaLnBrk="0" fontAlgn="base" hangingPunct="0">
              <a:spcBef>
                <a:spcPts val="20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sz="2000"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1pPr>
            <a:lvl2pPr marL="4572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" charset="2"/>
              <a:buChar char="n"/>
              <a:defRPr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2pPr>
            <a:lvl3pPr marL="6858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3pPr>
            <a:lvl4pPr marL="9144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" charset="2"/>
              <a:buChar char="n"/>
              <a:defRPr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4pPr>
            <a:lvl5pPr marL="11430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buNone/>
            </a:pPr>
            <a:r>
              <a:rPr lang="en-US" dirty="0"/>
              <a:t>Careful – if we use shared memory, we’ll need to </a:t>
            </a:r>
            <a:r>
              <a:rPr lang="en-US" u="sng" dirty="0"/>
              <a:t>enforce safety</a:t>
            </a:r>
            <a:r>
              <a:rPr lang="en-US" dirty="0"/>
              <a:t> and </a:t>
            </a:r>
            <a:r>
              <a:rPr lang="en-US" u="sng" dirty="0"/>
              <a:t>stop leaks</a:t>
            </a:r>
            <a:r>
              <a:rPr lang="en-US" dirty="0"/>
              <a:t>!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450592E-0610-4DA7-9615-051620464B4F}"/>
              </a:ext>
            </a:extLst>
          </p:cNvPr>
          <p:cNvSpPr txBox="1"/>
          <p:nvPr/>
        </p:nvSpPr>
        <p:spPr>
          <a:xfrm>
            <a:off x="4772577" y="1548426"/>
            <a:ext cx="3120758" cy="2246769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lIns="45720" rIns="45720" rtlCol="0">
            <a:spAutoFit/>
          </a:bodyPr>
          <a:lstStyle/>
          <a:p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import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time</a:t>
            </a:r>
          </a:p>
          <a:p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from 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multiprocessing </a:t>
            </a:r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import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Process</a:t>
            </a:r>
          </a:p>
          <a:p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from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multiprocessing.managers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import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*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def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chemeClr val="tx2">
                    <a:lumMod val="25000"/>
                    <a:lumOff val="75000"/>
                  </a:schemeClr>
                </a:solidFill>
                <a:latin typeface="Consolas" panose="020B0609020204030204" pitchFamily="49" charset="0"/>
              </a:rPr>
              <a:t>go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(shared):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print(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.join(shared))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with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SharedMemoryManager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() </a:t>
            </a:r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as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smm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msg = 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"These are definitely some words."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print(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slist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:=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smm.ShareableList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(msg))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proc = Process(target=go,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args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=(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slist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,))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proc.start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time.sleep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(.05)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C1F505-F34A-4067-8B3A-6A07C31DFCE4}"/>
              </a:ext>
            </a:extLst>
          </p:cNvPr>
          <p:cNvSpPr txBox="1"/>
          <p:nvPr/>
        </p:nvSpPr>
        <p:spPr>
          <a:xfrm>
            <a:off x="1297857" y="4046732"/>
            <a:ext cx="3120759" cy="246221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lIns="45720" rIns="45720" rtlCol="0">
            <a:spAutoFit/>
          </a:bodyPr>
          <a:lstStyle/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This is in shared memory.</a:t>
            </a:r>
          </a:p>
        </p:txBody>
      </p:sp>
    </p:spTree>
    <p:extLst>
      <p:ext uri="{BB962C8B-B14F-4D97-AF65-F5344CB8AC3E}">
        <p14:creationId xmlns:p14="http://schemas.microsoft.com/office/powerpoint/2010/main" val="3723299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1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1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1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 animBg="1"/>
      <p:bldP spid="15" grpId="0" animBg="1"/>
      <p:bldP spid="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320617A-52CB-432B-A8FB-2F124AA7DB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1668" y="1087839"/>
            <a:ext cx="7960660" cy="42199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To avoid corrupting memory, we need to synchronization (</a:t>
            </a:r>
            <a:r>
              <a:rPr lang="en-US" dirty="0" err="1"/>
              <a:t>e.g</a:t>
            </a:r>
            <a:r>
              <a:rPr lang="en-US" dirty="0"/>
              <a:t>, locks).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82AD04A-21DB-4282-956E-D278634F59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956" y="521882"/>
            <a:ext cx="8564088" cy="614064"/>
          </a:xfrm>
        </p:spPr>
        <p:txBody>
          <a:bodyPr/>
          <a:lstStyle/>
          <a:p>
            <a:r>
              <a:rPr lang="en-US" dirty="0"/>
              <a:t>Data Safety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CFD8BC-68E4-41DB-87ED-81A786B298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49262" y="4749566"/>
            <a:ext cx="2057400" cy="274637"/>
          </a:xfrm>
        </p:spPr>
        <p:txBody>
          <a:bodyPr/>
          <a:lstStyle/>
          <a:p>
            <a:fld id="{935F6298-3495-4A05-8EAC-0E99A861C3DA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E3B03D-8D84-4A22-8F90-26CE4BF29DB9}"/>
              </a:ext>
            </a:extLst>
          </p:cNvPr>
          <p:cNvSpPr txBox="1"/>
          <p:nvPr/>
        </p:nvSpPr>
        <p:spPr>
          <a:xfrm>
            <a:off x="1272291" y="1573250"/>
            <a:ext cx="3120759" cy="2708434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lIns="45720" rIns="45720" rtlCol="0">
            <a:spAutoFit/>
          </a:bodyPr>
          <a:lstStyle/>
          <a:p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import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signal, threading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cmds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= []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lock =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threading.Lock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()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def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chemeClr val="tx2">
                    <a:lumMod val="25000"/>
                    <a:lumOff val="75000"/>
                  </a:schemeClr>
                </a:solidFill>
                <a:latin typeface="Consolas" panose="020B0609020204030204" pitchFamily="49" charset="0"/>
              </a:rPr>
              <a:t>main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():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thread =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threading.Thread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(target=helper)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thread.daemon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= </a:t>
            </a:r>
            <a:r>
              <a:rPr lang="en-US" sz="1000" dirty="0">
                <a:solidFill>
                  <a:srgbClr val="FF00FF"/>
                </a:solidFill>
                <a:latin typeface="Consolas" panose="020B0609020204030204" pitchFamily="49" charset="0"/>
              </a:rPr>
              <a:t>True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thread.start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()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while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(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cmd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:= input(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"&gt;&gt;&gt; 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)) != 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"exit()"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if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len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cmd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 </a:t>
            </a:r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and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cmd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[0] == 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"$"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  exec(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cmd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[1:])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else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  </a:t>
            </a:r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with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lock: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   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cmds.append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cmd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 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time.sleep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(.05)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E148E9-5494-4D30-B0DE-DC70A21EFE43}"/>
              </a:ext>
            </a:extLst>
          </p:cNvPr>
          <p:cNvSpPr txBox="1"/>
          <p:nvPr/>
        </p:nvSpPr>
        <p:spPr>
          <a:xfrm>
            <a:off x="4502099" y="3261561"/>
            <a:ext cx="3246796" cy="1015663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lIns="45720" rIns="45720" rtlCol="0">
            <a:spAutoFit/>
          </a:bodyPr>
          <a:lstStyle/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&gt;&gt;&gt; import time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&gt;&gt;&gt;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time.sleep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(30)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&gt;&gt;&gt; print("I R dun with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teh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sleeps")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&gt;&gt;&gt; $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time.sleep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(30)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I R dun with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teh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sleeps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&gt;&gt;&gt; exit()</a:t>
            </a:r>
          </a:p>
        </p:txBody>
      </p:sp>
      <p:sp>
        <p:nvSpPr>
          <p:cNvPr id="13" name="Content Placeholder 1">
            <a:extLst>
              <a:ext uri="{FF2B5EF4-FFF2-40B4-BE49-F238E27FC236}">
                <a16:creationId xmlns:a16="http://schemas.microsoft.com/office/drawing/2014/main" id="{D90AF059-DD71-4144-A6D2-2C932BD81FEA}"/>
              </a:ext>
            </a:extLst>
          </p:cNvPr>
          <p:cNvSpPr txBox="1">
            <a:spLocks/>
          </p:cNvSpPr>
          <p:nvPr/>
        </p:nvSpPr>
        <p:spPr bwMode="auto">
          <a:xfrm>
            <a:off x="220231" y="4340535"/>
            <a:ext cx="8703535" cy="421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rtl="0" eaLnBrk="0" fontAlgn="base" hangingPunct="0">
              <a:spcBef>
                <a:spcPts val="20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sz="2000"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1pPr>
            <a:lvl2pPr marL="4572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" charset="2"/>
              <a:buChar char="n"/>
              <a:defRPr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2pPr>
            <a:lvl3pPr marL="6858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3pPr>
            <a:lvl4pPr marL="9144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" charset="2"/>
              <a:buChar char="n"/>
              <a:defRPr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4pPr>
            <a:lvl5pPr marL="11430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buFont typeface="Wingdings" charset="2"/>
              <a:buNone/>
            </a:pPr>
            <a:r>
              <a:rPr lang="en-US" dirty="0"/>
              <a:t>The Lock class is a mutex, but there are others (semaphores, etc.).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450592E-0610-4DA7-9615-051620464B4F}"/>
              </a:ext>
            </a:extLst>
          </p:cNvPr>
          <p:cNvSpPr txBox="1"/>
          <p:nvPr/>
        </p:nvSpPr>
        <p:spPr>
          <a:xfrm>
            <a:off x="4393050" y="1573250"/>
            <a:ext cx="3355845" cy="1631216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lIns="45720" rIns="45720" rtlCol="0">
            <a:spAutoFit/>
          </a:bodyPr>
          <a:lstStyle/>
          <a:p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def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chemeClr val="tx2">
                    <a:lumMod val="25000"/>
                    <a:lumOff val="75000"/>
                  </a:schemeClr>
                </a:solidFill>
                <a:latin typeface="Consolas" panose="020B0609020204030204" pitchFamily="49" charset="0"/>
              </a:rPr>
              <a:t>helper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():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while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FF00FF"/>
                </a:solidFill>
                <a:latin typeface="Consolas" panose="020B0609020204030204" pitchFamily="49" charset="0"/>
              </a:rPr>
              <a:t>True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with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lock: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 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cmd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=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cmds.pop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(0) </a:t>
            </a:r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if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len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cmds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 </a:t>
            </a:r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else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None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exec(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cmd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if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cmd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else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time.sleep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(.05)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if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__name__ == 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"__main__"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main()</a:t>
            </a:r>
          </a:p>
        </p:txBody>
      </p:sp>
    </p:spTree>
    <p:extLst>
      <p:ext uri="{BB962C8B-B14F-4D97-AF65-F5344CB8AC3E}">
        <p14:creationId xmlns:p14="http://schemas.microsoft.com/office/powerpoint/2010/main" val="1835692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 animBg="1"/>
      <p:bldP spid="1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320617A-52CB-432B-A8FB-2F124AA7DB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0907" y="1319297"/>
            <a:ext cx="8782182" cy="42199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We can also use basic networking in lieu of pipes.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82AD04A-21DB-4282-956E-D278634F59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956" y="622738"/>
            <a:ext cx="8564088" cy="614064"/>
          </a:xfrm>
        </p:spPr>
        <p:txBody>
          <a:bodyPr/>
          <a:lstStyle/>
          <a:p>
            <a:r>
              <a:rPr lang="en-US" dirty="0"/>
              <a:t>Socket-Based Communication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CFD8BC-68E4-41DB-87ED-81A786B298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49262" y="4749566"/>
            <a:ext cx="2057400" cy="274637"/>
          </a:xfrm>
        </p:spPr>
        <p:txBody>
          <a:bodyPr/>
          <a:lstStyle/>
          <a:p>
            <a:fld id="{935F6298-3495-4A05-8EAC-0E99A861C3DA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E3B03D-8D84-4A22-8F90-26CE4BF29DB9}"/>
              </a:ext>
            </a:extLst>
          </p:cNvPr>
          <p:cNvSpPr txBox="1"/>
          <p:nvPr/>
        </p:nvSpPr>
        <p:spPr>
          <a:xfrm>
            <a:off x="1352979" y="1781682"/>
            <a:ext cx="3120759" cy="2400657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lIns="45720" rIns="45720" rtlCol="0">
            <a:spAutoFit/>
          </a:bodyPr>
          <a:lstStyle/>
          <a:p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import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socket, threading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s_socket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c_socket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=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socket.socketpair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()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def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chemeClr val="tx2">
                    <a:lumMod val="25000"/>
                    <a:lumOff val="75000"/>
                  </a:schemeClr>
                </a:solidFill>
                <a:latin typeface="Consolas" panose="020B0609020204030204" pitchFamily="49" charset="0"/>
              </a:rPr>
              <a:t>main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():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thread =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threading.Thread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(target=helper)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thread.daemon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= </a:t>
            </a:r>
            <a:r>
              <a:rPr lang="en-US" sz="1000" dirty="0">
                <a:solidFill>
                  <a:srgbClr val="FF00FF"/>
                </a:solidFill>
                <a:latin typeface="Consolas" panose="020B0609020204030204" pitchFamily="49" charset="0"/>
              </a:rPr>
              <a:t>True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thread.start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()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while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(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cmd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:= input(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"&gt;&gt;&gt; 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)) != 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"exit()"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if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len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cmd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 </a:t>
            </a:r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and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cmd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[0] == 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"$"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  exec(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cmd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[1:])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else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 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s_socket.send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((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cmd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+ 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"\n"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).encode())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 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time.sleep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(.05)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E148E9-5494-4D30-B0DE-DC70A21EFE43}"/>
              </a:ext>
            </a:extLst>
          </p:cNvPr>
          <p:cNvSpPr txBox="1"/>
          <p:nvPr/>
        </p:nvSpPr>
        <p:spPr>
          <a:xfrm>
            <a:off x="4582787" y="3166676"/>
            <a:ext cx="3358881" cy="1015663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lIns="45720" rIns="45720" rtlCol="0">
            <a:spAutoFit/>
          </a:bodyPr>
          <a:lstStyle/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&gt;&gt;&gt; import time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&gt;&gt;&gt;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time.sleep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(30)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&gt;&gt;&gt; print("I R dun with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teh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sleeps")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&gt;&gt;&gt; $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time.sleep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(30)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I R dun with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teh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sleeps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&gt;&gt;&gt; exit()</a:t>
            </a:r>
          </a:p>
        </p:txBody>
      </p:sp>
      <p:sp>
        <p:nvSpPr>
          <p:cNvPr id="13" name="Content Placeholder 1">
            <a:extLst>
              <a:ext uri="{FF2B5EF4-FFF2-40B4-BE49-F238E27FC236}">
                <a16:creationId xmlns:a16="http://schemas.microsoft.com/office/drawing/2014/main" id="{D90AF059-DD71-4144-A6D2-2C932BD81FEA}"/>
              </a:ext>
            </a:extLst>
          </p:cNvPr>
          <p:cNvSpPr txBox="1">
            <a:spLocks/>
          </p:cNvSpPr>
          <p:nvPr/>
        </p:nvSpPr>
        <p:spPr bwMode="auto">
          <a:xfrm>
            <a:off x="220231" y="4228884"/>
            <a:ext cx="8703535" cy="421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rtl="0" eaLnBrk="0" fontAlgn="base" hangingPunct="0">
              <a:spcBef>
                <a:spcPts val="20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sz="2000"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1pPr>
            <a:lvl2pPr marL="4572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" charset="2"/>
              <a:buChar char="n"/>
              <a:defRPr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2pPr>
            <a:lvl3pPr marL="6858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3pPr>
            <a:lvl4pPr marL="9144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" charset="2"/>
              <a:buChar char="n"/>
              <a:defRPr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4pPr>
            <a:lvl5pPr marL="11430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buFont typeface="Wingdings" charset="2"/>
              <a:buNone/>
            </a:pPr>
            <a:r>
              <a:rPr lang="en-US" dirty="0"/>
              <a:t>Note that unlike pipes, sockets are two-way channels!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450592E-0610-4DA7-9615-051620464B4F}"/>
              </a:ext>
            </a:extLst>
          </p:cNvPr>
          <p:cNvSpPr txBox="1"/>
          <p:nvPr/>
        </p:nvSpPr>
        <p:spPr>
          <a:xfrm>
            <a:off x="4473738" y="1781682"/>
            <a:ext cx="3467930" cy="1323439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lIns="45720" rIns="45720" rtlCol="0">
            <a:spAutoFit/>
          </a:bodyPr>
          <a:lstStyle/>
          <a:p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def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chemeClr val="tx2">
                    <a:lumMod val="25000"/>
                    <a:lumOff val="75000"/>
                  </a:schemeClr>
                </a:solidFill>
                <a:latin typeface="Consolas" panose="020B0609020204030204" pitchFamily="49" charset="0"/>
              </a:rPr>
              <a:t>helper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():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while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FF00FF"/>
                </a:solidFill>
                <a:latin typeface="Consolas" panose="020B0609020204030204" pitchFamily="49" charset="0"/>
              </a:rPr>
              <a:t>True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cmd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=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c_socket.recv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(1024).decode() </a:t>
            </a:r>
            <a:r>
              <a:rPr lang="en-US" sz="1000" dirty="0">
                <a:solidFill>
                  <a:schemeClr val="accent4"/>
                </a:solidFill>
                <a:latin typeface="Consolas" panose="020B0609020204030204" pitchFamily="49" charset="0"/>
              </a:rPr>
              <a:t># Careful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exec(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cmd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time.sleep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(.05)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if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__name__ == 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"__main__"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main()</a:t>
            </a:r>
          </a:p>
        </p:txBody>
      </p:sp>
    </p:spTree>
    <p:extLst>
      <p:ext uri="{BB962C8B-B14F-4D97-AF65-F5344CB8AC3E}">
        <p14:creationId xmlns:p14="http://schemas.microsoft.com/office/powerpoint/2010/main" val="747781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 animBg="1"/>
      <p:bldP spid="15" grpId="0" animBg="1"/>
    </p:bldLst>
  </p:timing>
</p:sld>
</file>

<file path=ppt/theme/theme1.xml><?xml version="1.0" encoding="utf-8"?>
<a:theme xmlns:a="http://schemas.openxmlformats.org/drawingml/2006/main" name="PNE Theme Slide Deck">
  <a:themeElements>
    <a:clrScheme name="Custom 7">
      <a:dk1>
        <a:sysClr val="windowText" lastClr="000000"/>
      </a:dk1>
      <a:lt1>
        <a:sysClr val="window" lastClr="FFFFFF"/>
      </a:lt1>
      <a:dk2>
        <a:srgbClr val="000C3E"/>
      </a:dk2>
      <a:lt2>
        <a:srgbClr val="6C9AC3"/>
      </a:lt2>
      <a:accent1>
        <a:srgbClr val="00529B"/>
      </a:accent1>
      <a:accent2>
        <a:srgbClr val="00529B"/>
      </a:accent2>
      <a:accent3>
        <a:srgbClr val="E17F35"/>
      </a:accent3>
      <a:accent4>
        <a:srgbClr val="FF462C"/>
      </a:accent4>
      <a:accent5>
        <a:srgbClr val="FF462C"/>
      </a:accent5>
      <a:accent6>
        <a:srgbClr val="6C9AC3"/>
      </a:accent6>
      <a:hlink>
        <a:srgbClr val="FF462C"/>
      </a:hlink>
      <a:folHlink>
        <a:srgbClr val="FF7F35"/>
      </a:folHlink>
    </a:clrScheme>
    <a:fontScheme name="Advantage">
      <a:majorFont>
        <a:latin typeface="Rockwell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Rockwell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Advantage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6000000" scaled="1"/>
        </a:gradFill>
        <a:gradFill rotWithShape="1">
          <a:gsLst>
            <a:gs pos="0">
              <a:schemeClr val="phClr"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FFFFFF">
                <a:alpha val="75000"/>
              </a:srgbClr>
            </a:innerShdw>
            <a:outerShdw blurRad="63500" dist="25400" dir="5400000" rotWithShape="0">
              <a:srgbClr val="808080">
                <a:alpha val="75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twoPt" dir="tl">
              <a:rot lat="0" lon="0" rev="4500000"/>
            </a:lightRig>
          </a:scene3d>
          <a:sp3d>
            <a:bevelT w="635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1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50178</TotalTime>
  <Words>920</Words>
  <Application>Microsoft Office PowerPoint</Application>
  <PresentationFormat>On-screen Show (16:9)</PresentationFormat>
  <Paragraphs>156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2" baseType="lpstr">
      <vt:lpstr>Arial</vt:lpstr>
      <vt:lpstr>Calibri</vt:lpstr>
      <vt:lpstr>Cambria</vt:lpstr>
      <vt:lpstr>Consolas</vt:lpstr>
      <vt:lpstr>Rockwell</vt:lpstr>
      <vt:lpstr>Wingdings</vt:lpstr>
      <vt:lpstr>PNE Theme Slide Deck</vt:lpstr>
      <vt:lpstr>Inter-process Communication</vt:lpstr>
      <vt:lpstr>Pipes &amp; Signals</vt:lpstr>
      <vt:lpstr>Shared Memory</vt:lpstr>
      <vt:lpstr>Data Safety</vt:lpstr>
      <vt:lpstr>Socket-Based Communication</vt:lpstr>
    </vt:vector>
  </TitlesOfParts>
  <Company>UF College of Engineering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College Performance Data</dc:title>
  <dc:creator>Cocherell,Teresa D</dc:creator>
  <cp:lastModifiedBy>Jeremiah Blanchard</cp:lastModifiedBy>
  <cp:revision>982</cp:revision>
  <cp:lastPrinted>2014-01-31T19:29:42Z</cp:lastPrinted>
  <dcterms:created xsi:type="dcterms:W3CDTF">2013-09-18T13:46:37Z</dcterms:created>
  <dcterms:modified xsi:type="dcterms:W3CDTF">2023-06-18T22:34:24Z</dcterms:modified>
</cp:coreProperties>
</file>